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6" r:id="rId3"/>
  </p:sldMasterIdLst>
  <p:notesMasterIdLst>
    <p:notesMasterId r:id="rId22"/>
  </p:notesMasterIdLst>
  <p:sldIdLst>
    <p:sldId id="378" r:id="rId4"/>
    <p:sldId id="1128" r:id="rId5"/>
    <p:sldId id="314" r:id="rId6"/>
    <p:sldId id="1173" r:id="rId7"/>
    <p:sldId id="1190" r:id="rId8"/>
    <p:sldId id="1210" r:id="rId9"/>
    <p:sldId id="1211" r:id="rId10"/>
    <p:sldId id="1212" r:id="rId11"/>
    <p:sldId id="1213" r:id="rId12"/>
    <p:sldId id="1244" r:id="rId13"/>
    <p:sldId id="1196" r:id="rId14"/>
    <p:sldId id="1264" r:id="rId15"/>
    <p:sldId id="1276" r:id="rId16"/>
    <p:sldId id="1249" r:id="rId17"/>
    <p:sldId id="1266" r:id="rId18"/>
    <p:sldId id="1157" r:id="rId19"/>
    <p:sldId id="1274" r:id="rId20"/>
    <p:sldId id="1263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4028"/>
    <a:srgbClr val="203C29"/>
    <a:srgbClr val="23401C"/>
    <a:srgbClr val="18441F"/>
    <a:srgbClr val="094719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44" autoAdjust="0"/>
    <p:restoredTop sz="94660" autoAdjust="0"/>
  </p:normalViewPr>
  <p:slideViewPr>
    <p:cSldViewPr snapToGrid="0">
      <p:cViewPr varScale="1">
        <p:scale>
          <a:sx n="59" d="100"/>
          <a:sy n="59" d="100"/>
        </p:scale>
        <p:origin x="82" y="475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490"/>
    </p:cViewPr>
  </p:sorterViewPr>
  <p:notesViewPr>
    <p:cSldViewPr snapToGrid="0">
      <p:cViewPr varScale="1">
        <p:scale>
          <a:sx n="62" d="100"/>
          <a:sy n="62" d="100"/>
        </p:scale>
        <p:origin x="917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whqd2\habitat\Internal%20Share\OCRF\10_RFP%20and%20Granting\Archived%20Submitted%20Projects_funded%20and%20unfunded\Round%208%20-%20Fall%202024\OCRF%20Fall%20RFP%202024_Technical%20Reviewer%20Assignments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fwhqd2\habitat\Internal%20Share\OCRF\10_RFP%20and%20Granting\Archived%20Submitted%20Projects_funded%20and%20unfunded\Round%208%20-%20Fall%202024\OCRF%20Fall%20RFP%202024_Technical%20Reviewer%20Assignments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Does this project address any aspects of drought &amp;/or wildfire, &amp;/or aquatic habitat resilience for Oregon?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203-4E7F-B06F-608BF6FA624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203-4E7F-B06F-608BF6FA6248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multiLvlStrRef>
              <c:f>'Summary Charts (84 proposed)'!$A$1:$B$2</c:f>
              <c:multiLvlStrCache>
                <c:ptCount val="2"/>
                <c:lvl>
                  <c:pt idx="0">
                    <c:v>Yes</c:v>
                  </c:pt>
                  <c:pt idx="1">
                    <c:v>No </c:v>
                  </c:pt>
                </c:lvl>
                <c:lvl>
                  <c:pt idx="0">
                    <c:v>Drought Aspect</c:v>
                  </c:pt>
                </c:lvl>
              </c:multiLvlStrCache>
            </c:multiLvlStrRef>
          </c:cat>
          <c:val>
            <c:numRef>
              <c:f>'Summary Charts (84 proposed)'!$A$3:$B$3</c:f>
              <c:numCache>
                <c:formatCode>General</c:formatCode>
                <c:ptCount val="2"/>
                <c:pt idx="0">
                  <c:v>38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203-4E7F-B06F-608BF6FA624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465909298949758"/>
          <c:y val="0.55642236813692514"/>
          <c:w val="0.28523193977284272"/>
          <c:h val="0.217925244920276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Conservation vs. Recreation Classification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BFA-4F8B-AB4A-6B5FAD549CC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BFA-4F8B-AB4A-6B5FAD549CC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BFA-4F8B-AB4A-6B5FAD549CC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BFA-4F8B-AB4A-6B5FAD549CC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6BFA-4F8B-AB4A-6B5FAD549CCA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'Summary Charts (84 proposed)'!$K$2:$K$6</c:f>
              <c:strCache>
                <c:ptCount val="5"/>
                <c:pt idx="0">
                  <c:v>Conservation</c:v>
                </c:pt>
                <c:pt idx="1">
                  <c:v>Conservation with a Recreation element</c:v>
                </c:pt>
                <c:pt idx="2">
                  <c:v>Even mix of conservation and recreation</c:v>
                </c:pt>
                <c:pt idx="3">
                  <c:v>Recreation with a conservation element</c:v>
                </c:pt>
                <c:pt idx="4">
                  <c:v>Recreation</c:v>
                </c:pt>
              </c:strCache>
            </c:strRef>
          </c:cat>
          <c:val>
            <c:numRef>
              <c:f>'Summary Charts (84 proposed)'!$L$2:$L$6</c:f>
              <c:numCache>
                <c:formatCode>General</c:formatCode>
                <c:ptCount val="5"/>
                <c:pt idx="0">
                  <c:v>12</c:v>
                </c:pt>
                <c:pt idx="1">
                  <c:v>18</c:v>
                </c:pt>
                <c:pt idx="2">
                  <c:v>8</c:v>
                </c:pt>
                <c:pt idx="3">
                  <c:v>11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BFA-4F8B-AB4A-6B5FAD549CC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>
                <a:solidFill>
                  <a:schemeClr val="tx1"/>
                </a:solidFill>
              </a:rPr>
              <a:t>Geography / Ecoregion</a:t>
            </a:r>
          </a:p>
        </c:rich>
      </c:tx>
      <c:layout>
        <c:manualLayout>
          <c:xMode val="edge"/>
          <c:yMode val="edge"/>
          <c:x val="0.32694417708186552"/>
          <c:y val="4.99783737101590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0002304758310863"/>
          <c:y val="0.10388686498934424"/>
          <c:w val="0.76954638057411173"/>
          <c:h val="0.8377139240750870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9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'Summary Charts (84 proposed)'!$N$2:$N$10</c:f>
              <c:strCache>
                <c:ptCount val="9"/>
                <c:pt idx="0">
                  <c:v>Blue Mountains</c:v>
                </c:pt>
                <c:pt idx="1">
                  <c:v>Coast Range</c:v>
                </c:pt>
                <c:pt idx="2">
                  <c:v>Columbia Plateau</c:v>
                </c:pt>
                <c:pt idx="3">
                  <c:v>East Cascades</c:v>
                </c:pt>
                <c:pt idx="4">
                  <c:v>Klamath Mountains</c:v>
                </c:pt>
                <c:pt idx="5">
                  <c:v>Nearshore</c:v>
                </c:pt>
                <c:pt idx="6">
                  <c:v>Northern Basin &amp; Range</c:v>
                </c:pt>
                <c:pt idx="7">
                  <c:v>Willamette Valley</c:v>
                </c:pt>
                <c:pt idx="8">
                  <c:v>West Cascades</c:v>
                </c:pt>
              </c:strCache>
            </c:strRef>
          </c:cat>
          <c:val>
            <c:numRef>
              <c:f>'Summary Charts (84 proposed)'!$O$2:$O$10</c:f>
              <c:numCache>
                <c:formatCode>General</c:formatCode>
                <c:ptCount val="9"/>
                <c:pt idx="0">
                  <c:v>13</c:v>
                </c:pt>
                <c:pt idx="1">
                  <c:v>6</c:v>
                </c:pt>
                <c:pt idx="2">
                  <c:v>5</c:v>
                </c:pt>
                <c:pt idx="3">
                  <c:v>13</c:v>
                </c:pt>
                <c:pt idx="4">
                  <c:v>11</c:v>
                </c:pt>
                <c:pt idx="5">
                  <c:v>2</c:v>
                </c:pt>
                <c:pt idx="6">
                  <c:v>7</c:v>
                </c:pt>
                <c:pt idx="7">
                  <c:v>14</c:v>
                </c:pt>
                <c:pt idx="8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A5-4C72-999A-D4C4334CA0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41375432"/>
        <c:axId val="1"/>
      </c:barChart>
      <c:catAx>
        <c:axId val="541375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28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28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1375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Project Type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'Summary Charts (84 proposed)'!$T$2:$T$8</c:f>
              <c:strCache>
                <c:ptCount val="7"/>
                <c:pt idx="0">
                  <c:v>Monitoring</c:v>
                </c:pt>
                <c:pt idx="1">
                  <c:v>Research</c:v>
                </c:pt>
                <c:pt idx="2">
                  <c:v>Restoration</c:v>
                </c:pt>
                <c:pt idx="3">
                  <c:v>Community Engagement</c:v>
                </c:pt>
                <c:pt idx="4">
                  <c:v>Education and/or Awareness</c:v>
                </c:pt>
                <c:pt idx="5">
                  <c:v>Outdoor Access</c:v>
                </c:pt>
                <c:pt idx="6">
                  <c:v>Other</c:v>
                </c:pt>
              </c:strCache>
            </c:strRef>
          </c:cat>
          <c:val>
            <c:numRef>
              <c:f>'Summary Charts (84 proposed)'!$U$2:$U$8</c:f>
              <c:numCache>
                <c:formatCode>General</c:formatCode>
                <c:ptCount val="7"/>
                <c:pt idx="0">
                  <c:v>26</c:v>
                </c:pt>
                <c:pt idx="1">
                  <c:v>22</c:v>
                </c:pt>
                <c:pt idx="2">
                  <c:v>23</c:v>
                </c:pt>
                <c:pt idx="3">
                  <c:v>44</c:v>
                </c:pt>
                <c:pt idx="4">
                  <c:v>40</c:v>
                </c:pt>
                <c:pt idx="5">
                  <c:v>22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F4-45BE-8DC1-F813B5470E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41370032"/>
        <c:axId val="1"/>
      </c:barChart>
      <c:catAx>
        <c:axId val="541370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1370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08A8ED-31AF-40EC-8164-93ECF3752D15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8EC96-3390-4B56-AB12-61EBA14F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41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21535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12674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54097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31793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9649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3663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3146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2186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00312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51617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Conducted outreach, and OCRF representation at the  Oregon outdoor recreation programs, trail alliances, Diversifying the pool of applicants that apply to OCRF. Hopefully this helps address the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28EC96-3390-4B56-AB12-61EBA14FF96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9048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72155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D09D1-EFE5-15E5-0308-A6C0A12E4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1B9D2C-3CE2-962A-8E8D-C012631BB8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437AEC-7A6E-0EE6-B627-EFD90DB0E1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3D2695-9917-9025-6973-68598B54D4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8922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94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425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81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0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339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80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050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077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59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269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02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9009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246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5009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2130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5984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9247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3237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1653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5288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874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6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3946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2396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2904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661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7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48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03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533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5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58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68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617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C2673E-7D0F-B6C9-5B84-E92A2BD32C26}"/>
              </a:ext>
            </a:extLst>
          </p:cNvPr>
          <p:cNvSpPr/>
          <p:nvPr userDrawn="1"/>
        </p:nvSpPr>
        <p:spPr>
          <a:xfrm>
            <a:off x="0" y="6311901"/>
            <a:ext cx="9144000" cy="546101"/>
          </a:xfrm>
          <a:prstGeom prst="rect">
            <a:avLst/>
          </a:prstGeom>
          <a:solidFill>
            <a:srgbClr val="144633"/>
          </a:solidFill>
          <a:ln>
            <a:solidFill>
              <a:srgbClr val="144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800" dirty="0"/>
              <a:t>Oregon Department of Fish and Wildlife</a:t>
            </a:r>
          </a:p>
        </p:txBody>
      </p:sp>
      <p:sp>
        <p:nvSpPr>
          <p:cNvPr id="8" name="Freeform 2">
            <a:extLst>
              <a:ext uri="{FF2B5EF4-FFF2-40B4-BE49-F238E27FC236}">
                <a16:creationId xmlns:a16="http://schemas.microsoft.com/office/drawing/2014/main" id="{BD1FD53B-8779-0F80-6B23-CD0CEAB596BD}"/>
              </a:ext>
            </a:extLst>
          </p:cNvPr>
          <p:cNvSpPr>
            <a:spLocks/>
          </p:cNvSpPr>
          <p:nvPr userDrawn="1"/>
        </p:nvSpPr>
        <p:spPr bwMode="auto">
          <a:xfrm>
            <a:off x="-218364" y="-54592"/>
            <a:ext cx="9594376" cy="1952625"/>
          </a:xfrm>
          <a:custGeom>
            <a:avLst/>
            <a:gdLst>
              <a:gd name="T0" fmla="*/ 0 w 5808"/>
              <a:gd name="T1" fmla="*/ 2147483647 h 1230"/>
              <a:gd name="T2" fmla="*/ 60483754 w 5808"/>
              <a:gd name="T3" fmla="*/ 0 h 1230"/>
              <a:gd name="T4" fmla="*/ 2147483647 w 5808"/>
              <a:gd name="T5" fmla="*/ 0 h 1230"/>
              <a:gd name="T6" fmla="*/ 2147483647 w 5808"/>
              <a:gd name="T7" fmla="*/ 2147483647 h 1230"/>
              <a:gd name="T8" fmla="*/ 2147483647 w 5808"/>
              <a:gd name="T9" fmla="*/ 2147483647 h 1230"/>
              <a:gd name="T10" fmla="*/ 2147483647 w 5808"/>
              <a:gd name="T11" fmla="*/ 2147483647 h 1230"/>
              <a:gd name="T12" fmla="*/ 0 w 5808"/>
              <a:gd name="T13" fmla="*/ 2147483647 h 12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808"/>
              <a:gd name="T22" fmla="*/ 0 h 1230"/>
              <a:gd name="T23" fmla="*/ 5808 w 5808"/>
              <a:gd name="T24" fmla="*/ 1230 h 123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808" h="1230">
                <a:moveTo>
                  <a:pt x="0" y="1212"/>
                </a:moveTo>
                <a:lnTo>
                  <a:pt x="24" y="0"/>
                </a:lnTo>
                <a:lnTo>
                  <a:pt x="5784" y="0"/>
                </a:lnTo>
                <a:lnTo>
                  <a:pt x="5808" y="996"/>
                </a:lnTo>
                <a:cubicBezTo>
                  <a:pt x="5548" y="1200"/>
                  <a:pt x="4950" y="1230"/>
                  <a:pt x="4224" y="1224"/>
                </a:cubicBezTo>
                <a:cubicBezTo>
                  <a:pt x="3498" y="1218"/>
                  <a:pt x="2156" y="962"/>
                  <a:pt x="1452" y="960"/>
                </a:cubicBezTo>
                <a:cubicBezTo>
                  <a:pt x="672" y="936"/>
                  <a:pt x="0" y="1212"/>
                  <a:pt x="0" y="1212"/>
                </a:cubicBezTo>
                <a:close/>
              </a:path>
            </a:pathLst>
          </a:custGeom>
          <a:solidFill>
            <a:srgbClr val="144633"/>
          </a:solidFill>
          <a:ln w="76200" cmpd="sng">
            <a:solidFill>
              <a:srgbClr val="144633"/>
            </a:solidFill>
            <a:round/>
            <a:headEnd/>
            <a:tailEnd/>
          </a:ln>
        </p:spPr>
        <p:txBody>
          <a:bodyPr/>
          <a:lstStyle/>
          <a:p>
            <a:endParaRPr lang="en-US" sz="1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599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0CFD0-9442-4EEE-AF03-8A9AA2E23323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81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FB852062-AD58-4ABC-803F-3585C3565E6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95" y="2069026"/>
            <a:ext cx="3698981" cy="369898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12D1657-AAD7-454D-A642-A1E1F88648B0}"/>
              </a:ext>
            </a:extLst>
          </p:cNvPr>
          <p:cNvSpPr txBox="1"/>
          <p:nvPr/>
        </p:nvSpPr>
        <p:spPr>
          <a:xfrm>
            <a:off x="3755572" y="2933542"/>
            <a:ext cx="56262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Oregon Conservation and Recreation Fund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Advisory Committee Meeting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D344AB-9B96-88D5-5559-1BA3B48A2011}"/>
              </a:ext>
            </a:extLst>
          </p:cNvPr>
          <p:cNvSpPr txBox="1"/>
          <p:nvPr/>
        </p:nvSpPr>
        <p:spPr>
          <a:xfrm>
            <a:off x="317395" y="156982"/>
            <a:ext cx="825982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chemeClr val="bg1"/>
                </a:solidFill>
                <a:latin typeface="Calibri" panose="020F0502020204030204"/>
              </a:rPr>
              <a:t>November 5</a:t>
            </a:r>
            <a:r>
              <a:rPr lang="en-US" sz="3600" baseline="30000" dirty="0">
                <a:solidFill>
                  <a:schemeClr val="bg1"/>
                </a:solidFill>
                <a:latin typeface="Calibri" panose="020F0502020204030204"/>
              </a:rPr>
              <a:t>th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2024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i="1" dirty="0">
                <a:solidFill>
                  <a:schemeClr val="bg1"/>
                </a:solidFill>
                <a:latin typeface="Calibri" panose="020F0502020204030204"/>
              </a:rPr>
              <a:t>1:00pm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3</a:t>
            </a:r>
            <a:r>
              <a:rPr lang="en-US" sz="2800" i="1" dirty="0">
                <a:solidFill>
                  <a:schemeClr val="bg1"/>
                </a:solidFill>
                <a:latin typeface="Calibri" panose="020F0502020204030204"/>
              </a:rPr>
              <a:t>:3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0pm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ODFW Logo | | currypilot.com">
            <a:extLst>
              <a:ext uri="{FF2B5EF4-FFF2-40B4-BE49-F238E27FC236}">
                <a16:creationId xmlns:a16="http://schemas.microsoft.com/office/drawing/2014/main" id="{09179D18-3418-20A2-9487-4EA8A1335A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3657" y="4931912"/>
            <a:ext cx="965200" cy="1205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A5E28F7-6B70-8C79-3D2C-4A885D8ABA7D}"/>
              </a:ext>
            </a:extLst>
          </p:cNvPr>
          <p:cNvSpPr txBox="1"/>
          <p:nvPr/>
        </p:nvSpPr>
        <p:spPr>
          <a:xfrm>
            <a:off x="6456946" y="5680922"/>
            <a:ext cx="31224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Virtual</a:t>
            </a:r>
            <a:r>
              <a:rPr lang="en-US" sz="1800" i="1" dirty="0">
                <a:solidFill>
                  <a:prstClr val="black"/>
                </a:solidFill>
                <a:latin typeface="Calibri" panose="020F0502020204030204"/>
              </a:rPr>
              <a:t>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330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3C7FA7-F162-20FA-968F-ED0BFAB29CD2}"/>
              </a:ext>
            </a:extLst>
          </p:cNvPr>
          <p:cNvSpPr txBox="1"/>
          <p:nvPr/>
        </p:nvSpPr>
        <p:spPr>
          <a:xfrm>
            <a:off x="1118282" y="1336692"/>
            <a:ext cx="752584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Request for Proposals (RFP) – Open August 30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2024</a:t>
            </a:r>
          </a:p>
          <a:p>
            <a:pPr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Official RFP Guidance made </a:t>
            </a:r>
            <a:r>
              <a:rPr kumimoji="0" lang="en-US" sz="20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</a:t>
            </a:r>
            <a:r>
              <a:rPr lang="en-US" sz="2000" dirty="0"/>
              <a:t>(open for 60 days)</a:t>
            </a:r>
            <a:endParaRPr lang="en-US" sz="2000" i="1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Request for Proposals (RFP) – Close </a:t>
            </a:r>
            <a:r>
              <a:rPr lang="en-US" sz="2000" b="1" dirty="0">
                <a:latin typeface="Calibri" panose="020F0502020204030204"/>
              </a:rPr>
              <a:t>October 29</a:t>
            </a:r>
            <a:r>
              <a:rPr lang="en-US" sz="2000" b="1" baseline="30000" dirty="0">
                <a:latin typeface="Calibri" panose="020F0502020204030204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Technical Review Period – Nov 12</a:t>
            </a:r>
            <a:r>
              <a:rPr lang="en-US" sz="2000" b="1" baseline="30000" dirty="0" err="1">
                <a:latin typeface="Calibri" panose="020F0502020204030204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</a:t>
            </a:r>
            <a:r>
              <a:rPr lang="en-US" sz="2000" b="1" dirty="0">
                <a:latin typeface="Calibri" panose="020F0502020204030204"/>
              </a:rPr>
              <a:t>Dec 17</a:t>
            </a:r>
            <a:r>
              <a:rPr kumimoji="0" lang="en-US" sz="2000" b="1" i="0" u="none" strike="noStrike" kern="1200" cap="none" spc="0" normalizeH="0" baseline="3000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OCRF Advisory Committee Review Period – 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Dec 18</a:t>
            </a:r>
            <a:r>
              <a:rPr lang="en-US" sz="2000" b="1" baseline="30000" dirty="0">
                <a:solidFill>
                  <a:prstClr val="black"/>
                </a:solidFill>
                <a:latin typeface="Calibri" panose="020F0502020204030204"/>
              </a:rPr>
              <a:t>th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</a:t>
            </a:r>
            <a:r>
              <a:rPr lang="en-US" sz="2000" b="1" dirty="0">
                <a:latin typeface="Calibri" panose="020F0502020204030204"/>
              </a:rPr>
              <a:t>Jan 15</a:t>
            </a:r>
            <a:r>
              <a:rPr kumimoji="0" lang="en-US" sz="2000" b="1" i="0" u="none" strike="noStrike" kern="1200" cap="none" spc="0" normalizeH="0" baseline="3000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latin typeface="Calibri" panose="020F0502020204030204"/>
              </a:rPr>
              <a:t>	</a:t>
            </a:r>
            <a:r>
              <a:rPr lang="en-US" sz="2000" i="1" dirty="0">
                <a:latin typeface="Calibri" panose="020F0502020204030204"/>
              </a:rPr>
              <a:t>(Release in November – more lead time)</a:t>
            </a:r>
            <a:endParaRPr kumimoji="0" lang="en-US" sz="200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OCRF Advisory Committee Recommendations – Feb 4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2025 meeting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ODFW Commission Voting – March 14, 2025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Release of funds following contracting process – May 2025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17888E-C59F-DFF3-4FC3-5B44E22922EA}"/>
              </a:ext>
            </a:extLst>
          </p:cNvPr>
          <p:cNvSpPr txBox="1"/>
          <p:nvPr/>
        </p:nvSpPr>
        <p:spPr>
          <a:xfrm>
            <a:off x="1118282" y="371861"/>
            <a:ext cx="86164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OCRF Fall 2024 RFP - </a:t>
            </a:r>
            <a:r>
              <a:rPr lang="en-US" sz="3600" b="1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Timeline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73E4DF-8CD5-E1C5-BADB-CDE22F79B370}"/>
              </a:ext>
            </a:extLst>
          </p:cNvPr>
          <p:cNvSpPr/>
          <p:nvPr/>
        </p:nvSpPr>
        <p:spPr>
          <a:xfrm>
            <a:off x="267008" y="2862756"/>
            <a:ext cx="8496806" cy="474523"/>
          </a:xfrm>
          <a:prstGeom prst="rect">
            <a:avLst/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7480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70067" y="3094651"/>
            <a:ext cx="70183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</a:rPr>
              <a:t>OCRF Communications Strategy Update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3: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6358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52B94-CD79-7811-7B8E-193149AB3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0"/>
            <a:ext cx="78867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OCRF Program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294A22-B98E-CF09-C596-D7E096C8A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12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88B0B08-859A-9643-A15D-9043AFF22B06}"/>
              </a:ext>
            </a:extLst>
          </p:cNvPr>
          <p:cNvSpPr txBox="1">
            <a:spLocks/>
          </p:cNvSpPr>
          <p:nvPr/>
        </p:nvSpPr>
        <p:spPr>
          <a:xfrm>
            <a:off x="578539" y="1938805"/>
            <a:ext cx="7986920" cy="46249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OCRF Communications Strategy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2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OCRF Chairs, ODFW staff, and OWF developed a Communications Planning - RFP</a:t>
            </a:r>
            <a:endParaRPr lang="en-US" sz="1800" kern="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2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Communications review team selected Quinn Thomas as the final candidate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2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meetings in October: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Kick-off meeting: October 14</a:t>
            </a:r>
            <a:r>
              <a:rPr lang="en-US" sz="1800" kern="100" baseline="30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8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Brainstorming Discussion: October 23</a:t>
            </a:r>
            <a:r>
              <a:rPr lang="en-US" sz="1800" kern="100" baseline="30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endParaRPr lang="en-US" sz="1800" kern="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endParaRPr lang="en-US" sz="2200" kern="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endParaRPr lang="en-US" sz="2200" kern="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3EA4A0-A329-62BD-FC88-47D6EA18D32A}"/>
              </a:ext>
            </a:extLst>
          </p:cNvPr>
          <p:cNvSpPr txBox="1"/>
          <p:nvPr/>
        </p:nvSpPr>
        <p:spPr>
          <a:xfrm>
            <a:off x="628649" y="655840"/>
            <a:ext cx="70751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OCRF </a:t>
            </a:r>
            <a:r>
              <a:rPr lang="en-US" sz="36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Communications Strategy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4913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921411" y="3094651"/>
            <a:ext cx="803289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Yu Mincho" panose="02020400000000000000" pitchFamily="18" charset="-128"/>
                <a:cs typeface="+mn-cs"/>
              </a:rPr>
              <a:t>OCRF Project Presentation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Yu Mincho" panose="02020400000000000000" pitchFamily="18" charset="-128"/>
                <a:cs typeface="+mn-cs"/>
              </a:rPr>
            </a:br>
            <a:r>
              <a:rPr lang="en-US" sz="2800" b="1" i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Vanessa Petro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Yu Mincho" panose="02020400000000000000" pitchFamily="18" charset="-128"/>
                <a:cs typeface="+mn-cs"/>
              </a:rPr>
              <a:t>, Monty Gregg : "</a:t>
            </a:r>
            <a:r>
              <a:rPr kumimoji="0" lang="en-US" sz="2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Yu Mincho" panose="02020400000000000000" pitchFamily="18" charset="-128"/>
                <a:cs typeface="+mn-cs"/>
              </a:rPr>
              <a:t>Ochoco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Yu Mincho" panose="02020400000000000000" pitchFamily="18" charset="-128"/>
                <a:cs typeface="+mn-cs"/>
              </a:rPr>
              <a:t> National Forest, Beaver Distribution Monitoring" by Discover Your Forest”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Yu Mincho" panose="02020400000000000000" pitchFamily="18" charset="-128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28756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4: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26692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19396-2B61-3440-D178-0B6E38822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BB4D07-9101-EFEB-37E4-E7038410A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2C3228-3319-F4F9-C6A1-444052977839}"/>
              </a:ext>
            </a:extLst>
          </p:cNvPr>
          <p:cNvSpPr txBox="1"/>
          <p:nvPr/>
        </p:nvSpPr>
        <p:spPr>
          <a:xfrm>
            <a:off x="838965" y="3203306"/>
            <a:ext cx="70183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Public Comment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6C68C5-30B7-3B08-7E66-ACAF6E95D4C9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</a:t>
            </a:r>
            <a:r>
              <a:rPr lang="en-US" sz="3200" b="1" i="1" dirty="0">
                <a:solidFill>
                  <a:prstClr val="white">
                    <a:lumMod val="50000"/>
                  </a:prstClr>
                </a:solidFill>
                <a:latin typeface="Calibri" panose="020F0502020204030204" pitchFamily="34" charset="0"/>
              </a:rPr>
              <a:t>5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4750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70067" y="3094651"/>
            <a:ext cx="701832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Break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b="1" i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(Please be back in </a:t>
            </a:r>
            <a:r>
              <a:rPr lang="en-US" sz="1600" b="1" i="1" dirty="0">
                <a:solidFill>
                  <a:srgbClr val="000000"/>
                </a:solidFill>
                <a:latin typeface="Calibri" panose="020F0502020204030204" pitchFamily="34" charset="0"/>
              </a:rPr>
              <a:t>5 </a:t>
            </a: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min)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6: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48462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921411" y="3094651"/>
            <a:ext cx="803289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OCRF Project Presentation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2800" b="1" i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</a:br>
            <a:r>
              <a:rPr lang="en-US" sz="2800" b="1" i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James Whelan, Cal Poly Humboldt: “Continuing the upper Klamath Basin Juvenile Chinook Salmon Release Study”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Yu Mincho" panose="02020400000000000000" pitchFamily="18" charset="-128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28756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7: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11180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921411" y="3094651"/>
            <a:ext cx="803289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Boards and Commissions Overview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</a:b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Brandy Hemsley, Executive Appointments Advisor, Governor’s Office</a:t>
            </a:r>
            <a:endParaRPr kumimoji="0" lang="en-US" sz="28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Yu Mincho" panose="02020400000000000000" pitchFamily="18" charset="-128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28756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8: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1702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38965" y="3203306"/>
            <a:ext cx="70183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Meeting Wrap Up and Next Steps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9: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086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38965" y="3203306"/>
            <a:ext cx="701832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 and Approve Meeting Minutes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Octo</a:t>
            </a:r>
            <a:r>
              <a:rPr kumimoji="0" lang="en-US" sz="2000" b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ber</a:t>
            </a:r>
            <a:r>
              <a:rPr kumimoji="0" lang="en-US" sz="20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1st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,</a:t>
            </a:r>
            <a:r>
              <a:rPr kumimoji="0" lang="en-US" sz="20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2024)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28756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1: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7126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12" y="106943"/>
            <a:ext cx="955379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Draft Motion Templates re: Minutes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109" y="2109477"/>
            <a:ext cx="8311782" cy="373497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 move to approve the October 1</a:t>
            </a:r>
            <a:r>
              <a:rPr lang="en-US" baseline="30000" dirty="0"/>
              <a:t>st</a:t>
            </a:r>
            <a:r>
              <a:rPr lang="en-US" dirty="0"/>
              <a:t>, 2024 meeting minutes with the continued authority to correct spelling, grammar, and punctuation.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 move to approve the October 1</a:t>
            </a:r>
            <a:r>
              <a:rPr lang="en-US" baseline="30000" dirty="0"/>
              <a:t>st</a:t>
            </a:r>
            <a:r>
              <a:rPr lang="en-US" dirty="0"/>
              <a:t>, 2024 meeting minutes with the addition/correction/ deletion of ____ on page ___, line ____, and continued authority to correct spelling, grammar, and punctuation.</a:t>
            </a:r>
          </a:p>
        </p:txBody>
      </p:sp>
    </p:spTree>
    <p:extLst>
      <p:ext uri="{BB962C8B-B14F-4D97-AF65-F5344CB8AC3E}">
        <p14:creationId xmlns:p14="http://schemas.microsoft.com/office/powerpoint/2010/main" val="4241292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38965" y="3203306"/>
            <a:ext cx="701832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</a:rPr>
              <a:t>OCRF Business Items – Fall 2024 RFP Update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2: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5218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187ADBE-9C81-C2E7-92AB-4C25C7D9D4EC}"/>
              </a:ext>
            </a:extLst>
          </p:cNvPr>
          <p:cNvSpPr txBox="1"/>
          <p:nvPr/>
        </p:nvSpPr>
        <p:spPr>
          <a:xfrm>
            <a:off x="946836" y="2348773"/>
            <a:ext cx="463100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/>
              </a:rPr>
              <a:t>52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complete project proposals submitted: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$2,824,177 – Total Requested Funds ($</a:t>
            </a:r>
            <a:r>
              <a:rPr lang="en-US" sz="2400" b="1" dirty="0">
                <a:solidFill>
                  <a:srgbClr val="000000"/>
                </a:solidFill>
                <a:latin typeface="Calibri" panose="020F0502020204030204"/>
              </a:rPr>
              <a:t>2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,312,423 drought)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$54,311 –  Average Request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32DC87-4FAA-DEB4-3D57-F8C66D8A9CF9}"/>
              </a:ext>
            </a:extLst>
          </p:cNvPr>
          <p:cNvSpPr txBox="1"/>
          <p:nvPr/>
        </p:nvSpPr>
        <p:spPr>
          <a:xfrm>
            <a:off x="385010" y="368514"/>
            <a:ext cx="848226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Fall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2024 Call for Proposals – Round 8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Closed </a:t>
            </a:r>
            <a:r>
              <a:rPr lang="en-US" sz="2400" b="1" i="1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October 29</a:t>
            </a:r>
            <a:r>
              <a:rPr lang="en-US" sz="2400" b="1" i="1" baseline="30000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th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2024</a:t>
            </a:r>
          </a:p>
        </p:txBody>
      </p:sp>
    </p:spTree>
    <p:extLst>
      <p:ext uri="{BB962C8B-B14F-4D97-AF65-F5344CB8AC3E}">
        <p14:creationId xmlns:p14="http://schemas.microsoft.com/office/powerpoint/2010/main" val="1619960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69B115-E034-0E4C-A42A-E9E81CD4F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0A4497-2882-DE0B-25E5-98B0B20027B3}"/>
              </a:ext>
            </a:extLst>
          </p:cNvPr>
          <p:cNvSpPr txBox="1"/>
          <p:nvPr/>
        </p:nvSpPr>
        <p:spPr>
          <a:xfrm>
            <a:off x="385010" y="368514"/>
            <a:ext cx="848226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Fall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2024 Call for Proposals –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Closed </a:t>
            </a:r>
            <a:r>
              <a:rPr lang="en-US" sz="2400" b="1" i="1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October 29</a:t>
            </a:r>
            <a:r>
              <a:rPr lang="en-US" sz="2400" b="1" i="1" baseline="30000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th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2024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C306D25D-84EB-3082-63A4-3FE91CB16B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7801805"/>
              </p:ext>
            </p:extLst>
          </p:nvPr>
        </p:nvGraphicFramePr>
        <p:xfrm>
          <a:off x="561109" y="1384178"/>
          <a:ext cx="7537862" cy="5473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1157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77DC5-D786-6B8A-0981-2DD0EED4B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A6272B6-BCB2-EBD8-79D7-82B3D6E8FAEF}"/>
              </a:ext>
            </a:extLst>
          </p:cNvPr>
          <p:cNvSpPr txBox="1"/>
          <p:nvPr/>
        </p:nvSpPr>
        <p:spPr>
          <a:xfrm>
            <a:off x="385010" y="368514"/>
            <a:ext cx="848226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Fall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2024 Call for Proposals –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Closed </a:t>
            </a:r>
            <a:r>
              <a:rPr lang="en-US" sz="2400" b="1" i="1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October 29</a:t>
            </a:r>
            <a:r>
              <a:rPr lang="en-US" sz="2400" b="1" i="1" baseline="30000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th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2024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1D52397-94E6-7E3E-DD79-308A8AFE24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7838749"/>
              </p:ext>
            </p:extLst>
          </p:nvPr>
        </p:nvGraphicFramePr>
        <p:xfrm>
          <a:off x="498764" y="1579418"/>
          <a:ext cx="8146472" cy="5278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1096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96539-005F-3525-A03A-47F93FFD0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14557B-F24E-014D-C279-FF438AB79461}"/>
              </a:ext>
            </a:extLst>
          </p:cNvPr>
          <p:cNvSpPr txBox="1"/>
          <p:nvPr/>
        </p:nvSpPr>
        <p:spPr>
          <a:xfrm>
            <a:off x="385010" y="199183"/>
            <a:ext cx="848226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Fall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2024 Call for Proposals –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Closed </a:t>
            </a:r>
            <a:r>
              <a:rPr lang="en-US" sz="2400" b="1" i="1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October 29</a:t>
            </a:r>
            <a:r>
              <a:rPr lang="en-US" sz="2400" b="1" i="1" baseline="30000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th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2024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7D9E4DC-A6F9-5329-B5F8-C472C9F0B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239933"/>
              </p:ext>
            </p:extLst>
          </p:nvPr>
        </p:nvGraphicFramePr>
        <p:xfrm>
          <a:off x="276727" y="1005840"/>
          <a:ext cx="8482263" cy="5799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0015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D3BDF-1591-ABA1-3EEE-A78B0EBFC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F4B87A-02CF-7A18-DA2C-EF2CDC37129C}"/>
              </a:ext>
            </a:extLst>
          </p:cNvPr>
          <p:cNvSpPr txBox="1"/>
          <p:nvPr/>
        </p:nvSpPr>
        <p:spPr>
          <a:xfrm>
            <a:off x="385010" y="368514"/>
            <a:ext cx="848226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Fall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2024 Call for Proposals –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Closed </a:t>
            </a:r>
            <a:r>
              <a:rPr lang="en-US" sz="2400" b="1" i="1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October 29</a:t>
            </a:r>
            <a:r>
              <a:rPr lang="en-US" sz="2400" b="1" i="1" baseline="30000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th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2024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8D20D5B-355B-8DAE-AB2F-CE8B7A0E89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0453106"/>
              </p:ext>
            </p:extLst>
          </p:nvPr>
        </p:nvGraphicFramePr>
        <p:xfrm>
          <a:off x="385009" y="1384177"/>
          <a:ext cx="8131973" cy="5317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315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10033</TotalTime>
  <Words>535</Words>
  <Application>Microsoft Office PowerPoint</Application>
  <PresentationFormat>On-screen Show (4:3)</PresentationFormat>
  <Paragraphs>99</Paragraphs>
  <Slides>18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Office Theme</vt:lpstr>
      <vt:lpstr>1_Office Theme</vt:lpstr>
      <vt:lpstr>2_Office Theme</vt:lpstr>
      <vt:lpstr>PowerPoint Presentation</vt:lpstr>
      <vt:lpstr>PowerPoint Presentation</vt:lpstr>
      <vt:lpstr>Draft Motion Templates re: Minutes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OCRF Program Updates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Oregon Department of Fish and Wildlife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Reva Gillman</dc:creator>
  <cp:lastModifiedBy>GILLMAN Reva A * ODFW</cp:lastModifiedBy>
  <cp:revision>196</cp:revision>
  <dcterms:created xsi:type="dcterms:W3CDTF">2022-11-18T19:44:49Z</dcterms:created>
  <dcterms:modified xsi:type="dcterms:W3CDTF">2024-11-05T07:36:07Z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9b73270-2993-4076-be47-9c78f42a1e84_Enabled">
    <vt:lpwstr>true</vt:lpwstr>
  </property>
  <property fmtid="{D5CDD505-2E9C-101B-9397-08002B2CF9AE}" pid="3" name="MSIP_Label_09b73270-2993-4076-be47-9c78f42a1e84_SetDate">
    <vt:lpwstr>2024-05-06T21:56:59Z</vt:lpwstr>
  </property>
  <property fmtid="{D5CDD505-2E9C-101B-9397-08002B2CF9AE}" pid="4" name="MSIP_Label_09b73270-2993-4076-be47-9c78f42a1e84_Method">
    <vt:lpwstr>Privileged</vt:lpwstr>
  </property>
  <property fmtid="{D5CDD505-2E9C-101B-9397-08002B2CF9AE}" pid="5" name="MSIP_Label_09b73270-2993-4076-be47-9c78f42a1e84_Name">
    <vt:lpwstr>Level 1 - Published (Items)</vt:lpwstr>
  </property>
  <property fmtid="{D5CDD505-2E9C-101B-9397-08002B2CF9AE}" pid="6" name="MSIP_Label_09b73270-2993-4076-be47-9c78f42a1e84_SiteId">
    <vt:lpwstr>aa3f6932-fa7c-47b4-a0ce-a598cad161cf</vt:lpwstr>
  </property>
  <property fmtid="{D5CDD505-2E9C-101B-9397-08002B2CF9AE}" pid="7" name="MSIP_Label_09b73270-2993-4076-be47-9c78f42a1e84_ActionId">
    <vt:lpwstr>0e80543c-f49c-44d9-b44d-7348a91d8d1e</vt:lpwstr>
  </property>
  <property fmtid="{D5CDD505-2E9C-101B-9397-08002B2CF9AE}" pid="8" name="MSIP_Label_09b73270-2993-4076-be47-9c78f42a1e84_ContentBits">
    <vt:lpwstr>0</vt:lpwstr>
  </property>
</Properties>
</file>